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2"/>
  </p:notesMasterIdLst>
  <p:handoutMasterIdLst>
    <p:handoutMasterId r:id="rId63"/>
  </p:handoutMasterIdLst>
  <p:sldIdLst>
    <p:sldId id="277" r:id="rId6"/>
    <p:sldId id="278" r:id="rId7"/>
    <p:sldId id="354" r:id="rId8"/>
    <p:sldId id="282" r:id="rId9"/>
    <p:sldId id="287" r:id="rId10"/>
    <p:sldId id="283" r:id="rId11"/>
    <p:sldId id="346" r:id="rId12"/>
    <p:sldId id="347" r:id="rId13"/>
    <p:sldId id="288" r:id="rId14"/>
    <p:sldId id="289" r:id="rId15"/>
    <p:sldId id="298" r:id="rId16"/>
    <p:sldId id="299" r:id="rId17"/>
    <p:sldId id="300" r:id="rId18"/>
    <p:sldId id="301" r:id="rId19"/>
    <p:sldId id="302" r:id="rId20"/>
    <p:sldId id="303" r:id="rId21"/>
    <p:sldId id="348" r:id="rId22"/>
    <p:sldId id="305" r:id="rId23"/>
    <p:sldId id="306" r:id="rId24"/>
    <p:sldId id="307" r:id="rId25"/>
    <p:sldId id="308" r:id="rId26"/>
    <p:sldId id="349" r:id="rId27"/>
    <p:sldId id="310" r:id="rId28"/>
    <p:sldId id="311" r:id="rId29"/>
    <p:sldId id="312" r:id="rId30"/>
    <p:sldId id="313" r:id="rId31"/>
    <p:sldId id="314" r:id="rId32"/>
    <p:sldId id="315" r:id="rId33"/>
    <p:sldId id="317" r:id="rId34"/>
    <p:sldId id="318" r:id="rId35"/>
    <p:sldId id="350" r:id="rId36"/>
    <p:sldId id="320" r:id="rId37"/>
    <p:sldId id="321" r:id="rId38"/>
    <p:sldId id="322" r:id="rId39"/>
    <p:sldId id="323" r:id="rId40"/>
    <p:sldId id="324" r:id="rId41"/>
    <p:sldId id="325" r:id="rId42"/>
    <p:sldId id="351" r:id="rId43"/>
    <p:sldId id="327" r:id="rId44"/>
    <p:sldId id="328" r:id="rId45"/>
    <p:sldId id="329" r:id="rId46"/>
    <p:sldId id="330" r:id="rId47"/>
    <p:sldId id="331" r:id="rId48"/>
    <p:sldId id="332" r:id="rId49"/>
    <p:sldId id="333" r:id="rId50"/>
    <p:sldId id="352" r:id="rId51"/>
    <p:sldId id="335" r:id="rId52"/>
    <p:sldId id="336" r:id="rId53"/>
    <p:sldId id="337" r:id="rId54"/>
    <p:sldId id="338" r:id="rId55"/>
    <p:sldId id="339" r:id="rId56"/>
    <p:sldId id="340" r:id="rId57"/>
    <p:sldId id="341" r:id="rId58"/>
    <p:sldId id="342" r:id="rId59"/>
    <p:sldId id="343" r:id="rId60"/>
    <p:sldId id="35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77" autoAdjust="0"/>
    <p:restoredTop sz="76524" autoAdjust="0"/>
  </p:normalViewPr>
  <p:slideViewPr>
    <p:cSldViewPr snapToGrid="0">
      <p:cViewPr varScale="1">
        <p:scale>
          <a:sx n="74" d="100"/>
          <a:sy n="74" d="100"/>
        </p:scale>
        <p:origin x="208" y="264"/>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4/13/16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1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that</a:t>
            </a:r>
            <a:r>
              <a:rPr lang="en-US" baseline="0" dirty="0" smtClean="0"/>
              <a:t> generally comes to mind when thinking about databases</a:t>
            </a:r>
          </a:p>
          <a:p>
            <a:endParaRPr lang="en-US" baseline="0" dirty="0" smtClean="0"/>
          </a:p>
          <a:p>
            <a:r>
              <a:rPr lang="en-US" baseline="0" dirty="0" smtClean="0"/>
              <a:t>Most people believe that relational databases are called this because tables relate to other tables through some form of constraint;</a:t>
            </a:r>
          </a:p>
          <a:p>
            <a:r>
              <a:rPr lang="en-US" baseline="0" dirty="0" smtClean="0"/>
              <a:t>This is untrue. They are called relational databases are relational based on mathematics.</a:t>
            </a:r>
          </a:p>
          <a:p>
            <a:r>
              <a:rPr lang="en-US" baseline="0" dirty="0" smtClean="0"/>
              <a:t>Luckily the majority of RDBMS systems hide most of this mathematics from the user</a:t>
            </a:r>
          </a:p>
          <a:p>
            <a:endParaRPr lang="en-US" baseline="0" dirty="0" smtClean="0"/>
          </a:p>
          <a:p>
            <a:r>
              <a:rPr lang="en-US" dirty="0" smtClean="0"/>
              <a:t>So the next</a:t>
            </a:r>
            <a:r>
              <a:rPr lang="en-US" baseline="0" dirty="0" smtClean="0"/>
              <a:t> time you think, </a:t>
            </a:r>
            <a:r>
              <a:rPr lang="en-US" baseline="0" dirty="0" err="1" smtClean="0"/>
              <a:t>jeesh</a:t>
            </a:r>
            <a:r>
              <a:rPr lang="en-US" baseline="0" dirty="0" smtClean="0"/>
              <a:t>, why did I learn algebra at school I never use it, think again. You have probably used algebra a lot more than you want to admit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9534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948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42216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5621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50522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Mobile and Web apps – metadata for content oriented apps</a:t>
            </a:r>
          </a:p>
          <a:p>
            <a:r>
              <a:rPr lang="en-US" sz="1200" dirty="0" smtClean="0"/>
              <a:t>User data store – user profile and behavior data</a:t>
            </a:r>
          </a:p>
          <a:p>
            <a:r>
              <a:rPr lang="en-US" sz="1200" dirty="0" err="1" smtClean="0"/>
              <a:t>IoT</a:t>
            </a:r>
            <a:r>
              <a:rPr lang="en-US" sz="1200" dirty="0" smtClean="0"/>
              <a:t> scenarios – </a:t>
            </a:r>
            <a:r>
              <a:rPr lang="en-US" sz="1200" dirty="0" err="1" smtClean="0"/>
              <a:t>queryable</a:t>
            </a:r>
            <a:r>
              <a:rPr lang="en-US" sz="1200" dirty="0" smtClean="0"/>
              <a:t> device and event store</a:t>
            </a:r>
          </a:p>
          <a:p>
            <a:r>
              <a:rPr lang="en-US" sz="1200" dirty="0" smtClean="0"/>
              <a:t>Event workflow and logging</a:t>
            </a:r>
          </a:p>
          <a:p>
            <a:r>
              <a:rPr lang="en-US" sz="1200" dirty="0" smtClean="0"/>
              <a:t>Data ingestion and presentation – ingesting data with variable schema with rich views over the data</a:t>
            </a:r>
          </a:p>
          <a:p>
            <a:r>
              <a:rPr lang="en-US" sz="1200" dirty="0" smtClean="0"/>
              <a:t>Product catalogs </a:t>
            </a:r>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51</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53</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a:p>
        </p:txBody>
      </p:sp>
    </p:spTree>
    <p:extLst>
      <p:ext uri="{BB962C8B-B14F-4D97-AF65-F5344CB8AC3E}">
        <p14:creationId xmlns:p14="http://schemas.microsoft.com/office/powerpoint/2010/main" val="265038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Every minute of every day -  </a:t>
            </a:r>
            <a:r>
              <a:rPr lang="en-US" sz="1200" dirty="0" smtClean="0"/>
              <a:t>YouTube users upload 48 hours of video, Facebook users share 684,478 pieces of content, Instagram users share 3,600 new photos, and Tumblr sees 27,778 new posts published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oh wait, that was in 2012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first infographic, for example, showed that Facebook users shared 684,478 pieces of content.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Fast forward a couple of years and that number has exploded to</a:t>
            </a:r>
            <a:r>
              <a:rPr lang="en-US" sz="1200" baseline="0" dirty="0" smtClean="0"/>
              <a:t> a staggering</a:t>
            </a:r>
            <a:r>
              <a:rPr lang="en-US" sz="1200" dirty="0" smtClean="0"/>
              <a:t> 2,460,000 pieces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892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0489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65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557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9175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660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23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78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070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19040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3747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853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034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slideLayout" Target="../slideLayouts/slideLayout25.xml"/><Relationship Id="rId17" Type="http://schemas.openxmlformats.org/officeDocument/2006/relationships/slideLayout" Target="../slideLayouts/slideLayout26.xml"/><Relationship Id="rId18" Type="http://schemas.openxmlformats.org/officeDocument/2006/relationships/slideLayout" Target="../slideLayouts/slideLayout27.xml"/><Relationship Id="rId19" Type="http://schemas.openxmlformats.org/officeDocument/2006/relationships/slideLayout" Target="../slideLayouts/slideLayout28.xml"/><Relationship Id="rId63" Type="http://schemas.openxmlformats.org/officeDocument/2006/relationships/slideLayout" Target="../slideLayouts/slideLayout72.xml"/><Relationship Id="rId64" Type="http://schemas.openxmlformats.org/officeDocument/2006/relationships/slideLayout" Target="../slideLayouts/slideLayout73.xml"/><Relationship Id="rId65" Type="http://schemas.openxmlformats.org/officeDocument/2006/relationships/slideLayout" Target="../slideLayouts/slideLayout74.xml"/><Relationship Id="rId66" Type="http://schemas.openxmlformats.org/officeDocument/2006/relationships/slideLayout" Target="../slideLayouts/slideLayout75.xml"/><Relationship Id="rId67" Type="http://schemas.openxmlformats.org/officeDocument/2006/relationships/slideLayout" Target="../slideLayouts/slideLayout76.xml"/><Relationship Id="rId68" Type="http://schemas.openxmlformats.org/officeDocument/2006/relationships/slideLayout" Target="../slideLayouts/slideLayout77.xml"/><Relationship Id="rId69" Type="http://schemas.openxmlformats.org/officeDocument/2006/relationships/theme" Target="../theme/theme2.xml"/><Relationship Id="rId50" Type="http://schemas.openxmlformats.org/officeDocument/2006/relationships/slideLayout" Target="../slideLayouts/slideLayout59.xml"/><Relationship Id="rId51" Type="http://schemas.openxmlformats.org/officeDocument/2006/relationships/slideLayout" Target="../slideLayouts/slideLayout60.xml"/><Relationship Id="rId52" Type="http://schemas.openxmlformats.org/officeDocument/2006/relationships/slideLayout" Target="../slideLayouts/slideLayout61.xml"/><Relationship Id="rId53" Type="http://schemas.openxmlformats.org/officeDocument/2006/relationships/slideLayout" Target="../slideLayouts/slideLayout62.xml"/><Relationship Id="rId54" Type="http://schemas.openxmlformats.org/officeDocument/2006/relationships/slideLayout" Target="../slideLayouts/slideLayout63.xml"/><Relationship Id="rId55" Type="http://schemas.openxmlformats.org/officeDocument/2006/relationships/slideLayout" Target="../slideLayouts/slideLayout64.xml"/><Relationship Id="rId56" Type="http://schemas.openxmlformats.org/officeDocument/2006/relationships/slideLayout" Target="../slideLayouts/slideLayout65.xml"/><Relationship Id="rId57" Type="http://schemas.openxmlformats.org/officeDocument/2006/relationships/slideLayout" Target="../slideLayouts/slideLayout66.xml"/><Relationship Id="rId58" Type="http://schemas.openxmlformats.org/officeDocument/2006/relationships/slideLayout" Target="../slideLayouts/slideLayout67.xml"/><Relationship Id="rId59" Type="http://schemas.openxmlformats.org/officeDocument/2006/relationships/slideLayout" Target="../slideLayouts/slideLayout68.xml"/><Relationship Id="rId40" Type="http://schemas.openxmlformats.org/officeDocument/2006/relationships/slideLayout" Target="../slideLayouts/slideLayout49.xml"/><Relationship Id="rId41" Type="http://schemas.openxmlformats.org/officeDocument/2006/relationships/slideLayout" Target="../slideLayouts/slideLayout50.xml"/><Relationship Id="rId42" Type="http://schemas.openxmlformats.org/officeDocument/2006/relationships/slideLayout" Target="../slideLayouts/slideLayout51.xml"/><Relationship Id="rId43" Type="http://schemas.openxmlformats.org/officeDocument/2006/relationships/slideLayout" Target="../slideLayouts/slideLayout52.xml"/><Relationship Id="rId44" Type="http://schemas.openxmlformats.org/officeDocument/2006/relationships/slideLayout" Target="../slideLayouts/slideLayout53.xml"/><Relationship Id="rId45" Type="http://schemas.openxmlformats.org/officeDocument/2006/relationships/slideLayout" Target="../slideLayouts/slideLayout54.xml"/><Relationship Id="rId46" Type="http://schemas.openxmlformats.org/officeDocument/2006/relationships/slideLayout" Target="../slideLayouts/slideLayout55.xml"/><Relationship Id="rId47" Type="http://schemas.openxmlformats.org/officeDocument/2006/relationships/slideLayout" Target="../slideLayouts/slideLayout56.xml"/><Relationship Id="rId48" Type="http://schemas.openxmlformats.org/officeDocument/2006/relationships/slideLayout" Target="../slideLayouts/slideLayout57.xml"/><Relationship Id="rId49" Type="http://schemas.openxmlformats.org/officeDocument/2006/relationships/slideLayout" Target="../slideLayouts/slideLayout58.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30" Type="http://schemas.openxmlformats.org/officeDocument/2006/relationships/slideLayout" Target="../slideLayouts/slideLayout39.xml"/><Relationship Id="rId31" Type="http://schemas.openxmlformats.org/officeDocument/2006/relationships/slideLayout" Target="../slideLayouts/slideLayout40.xml"/><Relationship Id="rId32" Type="http://schemas.openxmlformats.org/officeDocument/2006/relationships/slideLayout" Target="../slideLayouts/slideLayout41.xml"/><Relationship Id="rId33" Type="http://schemas.openxmlformats.org/officeDocument/2006/relationships/slideLayout" Target="../slideLayouts/slideLayout42.xml"/><Relationship Id="rId34" Type="http://schemas.openxmlformats.org/officeDocument/2006/relationships/slideLayout" Target="../slideLayouts/slideLayout43.xml"/><Relationship Id="rId35" Type="http://schemas.openxmlformats.org/officeDocument/2006/relationships/slideLayout" Target="../slideLayouts/slideLayout44.xml"/><Relationship Id="rId36" Type="http://schemas.openxmlformats.org/officeDocument/2006/relationships/slideLayout" Target="../slideLayouts/slideLayout45.xml"/><Relationship Id="rId37" Type="http://schemas.openxmlformats.org/officeDocument/2006/relationships/slideLayout" Target="../slideLayouts/slideLayout46.xml"/><Relationship Id="rId38" Type="http://schemas.openxmlformats.org/officeDocument/2006/relationships/slideLayout" Target="../slideLayouts/slideLayout47.xml"/><Relationship Id="rId39" Type="http://schemas.openxmlformats.org/officeDocument/2006/relationships/slideLayout" Target="../slideLayouts/slideLayout48.xml"/><Relationship Id="rId20" Type="http://schemas.openxmlformats.org/officeDocument/2006/relationships/slideLayout" Target="../slideLayouts/slideLayout29.xml"/><Relationship Id="rId21" Type="http://schemas.openxmlformats.org/officeDocument/2006/relationships/slideLayout" Target="../slideLayouts/slideLayout30.xml"/><Relationship Id="rId22" Type="http://schemas.openxmlformats.org/officeDocument/2006/relationships/slideLayout" Target="../slideLayouts/slideLayout31.xml"/><Relationship Id="rId23" Type="http://schemas.openxmlformats.org/officeDocument/2006/relationships/slideLayout" Target="../slideLayouts/slideLayout32.xml"/><Relationship Id="rId24" Type="http://schemas.openxmlformats.org/officeDocument/2006/relationships/slideLayout" Target="../slideLayouts/slideLayout33.xml"/><Relationship Id="rId25" Type="http://schemas.openxmlformats.org/officeDocument/2006/relationships/slideLayout" Target="../slideLayouts/slideLayout34.xml"/><Relationship Id="rId26" Type="http://schemas.openxmlformats.org/officeDocument/2006/relationships/slideLayout" Target="../slideLayouts/slideLayout35.xml"/><Relationship Id="rId27" Type="http://schemas.openxmlformats.org/officeDocument/2006/relationships/slideLayout" Target="../slideLayouts/slideLayout36.xml"/><Relationship Id="rId28" Type="http://schemas.openxmlformats.org/officeDocument/2006/relationships/slideLayout" Target="../slideLayouts/slideLayout37.xml"/><Relationship Id="rId29" Type="http://schemas.openxmlformats.org/officeDocument/2006/relationships/slideLayout" Target="../slideLayouts/slideLayout38.xml"/><Relationship Id="rId60" Type="http://schemas.openxmlformats.org/officeDocument/2006/relationships/slideLayout" Target="../slideLayouts/slideLayout69.xml"/><Relationship Id="rId61" Type="http://schemas.openxmlformats.org/officeDocument/2006/relationships/slideLayout" Target="../slideLayouts/slideLayout70.xml"/><Relationship Id="rId62" Type="http://schemas.openxmlformats.org/officeDocument/2006/relationships/slideLayout" Target="../slideLayouts/slideLayout71.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4.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7.jpeg"/><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GlobalAzure</a:t>
            </a:r>
            <a:r>
              <a:rPr lang="en-US" dirty="0" smtClean="0"/>
              <a:t> </a:t>
            </a:r>
            <a:r>
              <a:rPr lang="en-US" dirty="0" err="1" smtClean="0"/>
              <a:t>Bootcamp</a:t>
            </a:r>
            <a:r>
              <a:rPr lang="en-US" dirty="0" smtClean="0"/>
              <a:t> – April 16, 2016</a:t>
            </a:r>
            <a:endParaRPr lang="en-US" dirty="0"/>
          </a:p>
        </p:txBody>
      </p:sp>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It’s not just about Relational anymore  …  “NoSQL”</a:t>
            </a:r>
          </a:p>
          <a:p>
            <a:pPr marL="0" indent="0">
              <a:buNone/>
            </a:pPr>
            <a:endParaRPr lang="en-US" sz="2800" dirty="0"/>
          </a:p>
          <a:p>
            <a:pPr marL="0" indent="0">
              <a:buNone/>
            </a:pPr>
            <a:r>
              <a:rPr lang="en-US" sz="4000" dirty="0" smtClean="0"/>
              <a:t>Database </a:t>
            </a:r>
            <a:r>
              <a:rPr lang="en-US" sz="4000" dirty="0" smtClean="0"/>
              <a:t>Categories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GB" dirty="0" smtClean="0"/>
              <a:t>Relational databases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414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338906"/>
            <a:ext cx="11525250" cy="5290388"/>
          </a:xfrm>
        </p:spPr>
        <p:txBody>
          <a:bodyPr/>
          <a:lstStyle/>
          <a:p>
            <a:r>
              <a:rPr lang="en-US" dirty="0" smtClean="0"/>
              <a:t>Set-theory-based</a:t>
            </a:r>
          </a:p>
          <a:p>
            <a:r>
              <a:rPr lang="en-US" dirty="0" smtClean="0"/>
              <a:t>Two-dimensional relations (or tables) </a:t>
            </a:r>
          </a:p>
          <a:p>
            <a:r>
              <a:rPr lang="en-US" dirty="0" smtClean="0"/>
              <a:t>Tables have columns</a:t>
            </a:r>
          </a:p>
          <a:p>
            <a:r>
              <a:rPr lang="en-US" dirty="0" smtClean="0"/>
              <a:t>Column data is strongly typed, types enforced by system</a:t>
            </a:r>
          </a:p>
          <a:p>
            <a:r>
              <a:rPr lang="en-US" dirty="0" smtClean="0"/>
              <a:t>Tables have tuples (or rows)</a:t>
            </a:r>
          </a:p>
          <a:p>
            <a:r>
              <a:rPr lang="en-US" dirty="0" smtClean="0"/>
              <a:t>Selections (WHERE…)</a:t>
            </a:r>
          </a:p>
          <a:p>
            <a:r>
              <a:rPr lang="en-US" dirty="0" smtClean="0"/>
              <a:t>Projections (SELECT…) </a:t>
            </a:r>
          </a:p>
          <a:p>
            <a:r>
              <a:rPr lang="en-US" dirty="0" smtClean="0"/>
              <a:t>Cartesian products (JOIN …)</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What’s a relational database?</a:t>
            </a:r>
            <a:endParaRPr lang="en-US" dirty="0"/>
          </a:p>
        </p:txBody>
      </p:sp>
    </p:spTree>
    <p:extLst>
      <p:ext uri="{BB962C8B-B14F-4D97-AF65-F5344CB8AC3E}">
        <p14:creationId xmlns:p14="http://schemas.microsoft.com/office/powerpoint/2010/main" val="162750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relational database? Optimal:</a:t>
            </a:r>
            <a:endParaRPr lang="en-US" dirty="0"/>
          </a:p>
        </p:txBody>
      </p:sp>
      <p:sp>
        <p:nvSpPr>
          <p:cNvPr id="3" name="Content Placeholder 2"/>
          <p:cNvSpPr>
            <a:spLocks noGrp="1"/>
          </p:cNvSpPr>
          <p:nvPr>
            <p:ph sz="quarter" idx="10"/>
          </p:nvPr>
        </p:nvSpPr>
        <p:spPr/>
        <p:txBody>
          <a:bodyPr/>
          <a:lstStyle/>
          <a:p>
            <a:r>
              <a:rPr lang="en-US" dirty="0" smtClean="0"/>
              <a:t>Robust, stable, years of proving itself</a:t>
            </a:r>
          </a:p>
          <a:p>
            <a:r>
              <a:rPr lang="en-US" dirty="0" smtClean="0"/>
              <a:t>Homogeneous data conforms to a structured / rigid schema</a:t>
            </a:r>
          </a:p>
          <a:p>
            <a:r>
              <a:rPr lang="en-US" dirty="0" smtClean="0"/>
              <a:t>Flexible query-ability</a:t>
            </a:r>
          </a:p>
          <a:p>
            <a:r>
              <a:rPr lang="en-US" dirty="0" smtClean="0"/>
              <a:t>Very consistent &amp; durable data</a:t>
            </a:r>
          </a:p>
          <a:p>
            <a:r>
              <a:rPr lang="en-US" dirty="0" smtClean="0"/>
              <a:t>ACID transactions</a:t>
            </a:r>
            <a:endParaRPr lang="en-US" dirty="0"/>
          </a:p>
          <a:p>
            <a:endParaRPr lang="en-US" dirty="0" smtClean="0"/>
          </a:p>
        </p:txBody>
      </p:sp>
    </p:spTree>
    <p:extLst>
      <p:ext uri="{BB962C8B-B14F-4D97-AF65-F5344CB8AC3E}">
        <p14:creationId xmlns:p14="http://schemas.microsoft.com/office/powerpoint/2010/main" val="209754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sz="quarter" idx="10"/>
          </p:nvPr>
        </p:nvSpPr>
        <p:spPr/>
        <p:txBody>
          <a:bodyPr/>
          <a:lstStyle/>
          <a:p>
            <a:r>
              <a:rPr lang="en-US" dirty="0" smtClean="0"/>
              <a:t>(Typically) Scale up</a:t>
            </a:r>
          </a:p>
          <a:p>
            <a:r>
              <a:rPr lang="en-US" dirty="0" smtClean="0"/>
              <a:t>Requirement for flexible data</a:t>
            </a:r>
          </a:p>
          <a:p>
            <a:r>
              <a:rPr lang="en-US" dirty="0" smtClean="0"/>
              <a:t>Impedance mismatch (ORM mapping)</a:t>
            </a:r>
          </a:p>
          <a:p>
            <a:endParaRPr lang="en-US" dirty="0" smtClean="0"/>
          </a:p>
        </p:txBody>
      </p:sp>
    </p:spTree>
    <p:extLst>
      <p:ext uri="{BB962C8B-B14F-4D97-AF65-F5344CB8AC3E}">
        <p14:creationId xmlns:p14="http://schemas.microsoft.com/office/powerpoint/2010/main" val="460068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SQL</a:t>
            </a:r>
            <a:endParaRPr lang="en-US" dirty="0"/>
          </a:p>
        </p:txBody>
      </p:sp>
      <p:sp>
        <p:nvSpPr>
          <p:cNvPr id="3" name="Content Placeholder 2"/>
          <p:cNvSpPr>
            <a:spLocks noGrp="1"/>
          </p:cNvSpPr>
          <p:nvPr>
            <p:ph sz="quarter" idx="10"/>
          </p:nvPr>
        </p:nvSpPr>
        <p:spPr>
          <a:xfrm>
            <a:off x="379413" y="1388226"/>
            <a:ext cx="11525250" cy="1548938"/>
          </a:xfrm>
        </p:spPr>
        <p:txBody>
          <a:bodyPr/>
          <a:lstStyle/>
          <a:p>
            <a:r>
              <a:rPr lang="en-US" dirty="0" smtClean="0"/>
              <a:t>Tables with columns and rows, with relationships to other tables</a:t>
            </a:r>
          </a:p>
          <a:p>
            <a:r>
              <a:rPr lang="en-US" dirty="0" smtClean="0"/>
              <a:t>SQL query language</a:t>
            </a:r>
          </a:p>
          <a:p>
            <a:pPr marL="0" indent="0">
              <a:buNone/>
            </a:pPr>
            <a:endParaRPr lang="en-US" dirty="0"/>
          </a:p>
          <a:p>
            <a:pPr marL="0" indent="0">
              <a:buNone/>
            </a:pPr>
            <a:endParaRPr lang="en-US" dirty="0" smtClean="0">
              <a:latin typeface="Lucida Console" panose="020B0609040504020204" pitchFamily="49" charset="0"/>
            </a:endParaRPr>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p:txBody>
      </p:sp>
      <p:sp>
        <p:nvSpPr>
          <p:cNvPr id="4" name="TextBox 3"/>
          <p:cNvSpPr txBox="1"/>
          <p:nvPr/>
        </p:nvSpPr>
        <p:spPr>
          <a:xfrm>
            <a:off x="379413" y="3079688"/>
            <a:ext cx="11812587" cy="2677656"/>
          </a:xfrm>
          <a:prstGeom prst="rect">
            <a:avLst/>
          </a:prstGeom>
          <a:noFill/>
        </p:spPr>
        <p:txBody>
          <a:bodyPr wrap="square" rtlCol="0">
            <a:spAutoFit/>
          </a:bodyPr>
          <a:lstStyle/>
          <a:p>
            <a:r>
              <a:rPr lang="en-US" sz="2800" dirty="0" smtClean="0">
                <a:latin typeface="Lucida Console" panose="020B0609040504020204" pitchFamily="49" charset="0"/>
              </a:rPr>
              <a:t>SELECT </a:t>
            </a:r>
            <a:r>
              <a:rPr lang="en-US" sz="2800" dirty="0" err="1" smtClean="0">
                <a:latin typeface="Lucida Console" panose="020B0609040504020204" pitchFamily="49" charset="0"/>
              </a:rPr>
              <a:t>p.FirstName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c.Number</a:t>
            </a:r>
            <a:r>
              <a:rPr lang="en-US" sz="2800" dirty="0" smtClean="0">
                <a:latin typeface="Lucida Console" panose="020B0609040504020204" pitchFamily="49" charset="0"/>
              </a:rPr>
              <a:t>, </a:t>
            </a:r>
            <a:r>
              <a:rPr lang="en-US" sz="2800" dirty="0" err="1" smtClean="0">
                <a:latin typeface="Lucida Console" panose="020B0609040504020204" pitchFamily="49" charset="0"/>
              </a:rPr>
              <a:t>a.City</a:t>
            </a:r>
            <a:endParaRPr lang="en-US" sz="2800" dirty="0" smtClean="0">
              <a:latin typeface="Lucida Console" panose="020B0609040504020204" pitchFamily="49" charset="0"/>
            </a:endParaRPr>
          </a:p>
          <a:p>
            <a:r>
              <a:rPr lang="en-US" sz="2800" dirty="0" smtClean="0">
                <a:latin typeface="Lucida Console" panose="020B0609040504020204" pitchFamily="49" charset="0"/>
              </a:rPr>
              <a:t>FROM Person p</a:t>
            </a:r>
          </a:p>
          <a:p>
            <a:r>
              <a:rPr lang="en-US" sz="2800" dirty="0" smtClean="0">
                <a:latin typeface="Lucida Console" panose="020B0609040504020204" pitchFamily="49" charset="0"/>
              </a:rPr>
              <a:t>INNER JOIN </a:t>
            </a:r>
            <a:r>
              <a:rPr lang="en-US" sz="2800" dirty="0" err="1" smtClean="0">
                <a:latin typeface="Lucida Console" panose="020B0609040504020204" pitchFamily="49" charset="0"/>
              </a:rPr>
              <a:t>ContactDetails</a:t>
            </a:r>
            <a:r>
              <a:rPr lang="en-US" sz="2800" dirty="0" smtClean="0">
                <a:latin typeface="Lucida Console" panose="020B0609040504020204" pitchFamily="49" charset="0"/>
              </a:rPr>
              <a:t> c ON </a:t>
            </a:r>
            <a:r>
              <a:rPr lang="en-US" sz="2800" dirty="0" err="1" smtClean="0">
                <a:latin typeface="Lucida Console" panose="020B0609040504020204" pitchFamily="49" charset="0"/>
              </a:rPr>
              <a:t>c.PersonId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INNER JOIN Address a ON </a:t>
            </a:r>
            <a:r>
              <a:rPr lang="en-US" sz="2800" dirty="0" err="1" smtClean="0">
                <a:latin typeface="Lucida Console" panose="020B0609040504020204" pitchFamily="49" charset="0"/>
              </a:rPr>
              <a:t>a.PersonId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WHERE </a:t>
            </a:r>
            <a:r>
              <a:rPr lang="en-US" sz="2800" dirty="0" err="1" smtClean="0">
                <a:latin typeface="Lucida Console" panose="020B0609040504020204" pitchFamily="49" charset="0"/>
              </a:rPr>
              <a:t>p.Language</a:t>
            </a:r>
            <a:r>
              <a:rPr lang="en-US" sz="2800" dirty="0" smtClean="0">
                <a:latin typeface="Lucida Console" panose="020B0609040504020204" pitchFamily="49" charset="0"/>
              </a:rPr>
              <a:t> != “</a:t>
            </a:r>
            <a:r>
              <a:rPr lang="en-US" sz="2800" dirty="0" err="1" smtClean="0">
                <a:latin typeface="Lucida Console" panose="020B0609040504020204" pitchFamily="49" charset="0"/>
              </a:rPr>
              <a:t>eng</a:t>
            </a:r>
            <a:r>
              <a:rPr lang="en-US" sz="2800" dirty="0" smtClean="0">
                <a:latin typeface="Lucida Console" panose="020B0609040504020204" pitchFamily="49" charset="0"/>
              </a:rPr>
              <a:t>-us”</a:t>
            </a:r>
          </a:p>
          <a:p>
            <a:r>
              <a:rPr lang="en-US" sz="2800" dirty="0" smtClean="0">
                <a:latin typeface="Lucida Console" panose="020B0609040504020204" pitchFamily="49" charset="0"/>
              </a:rPr>
              <a:t>ORDER BY </a:t>
            </a:r>
            <a:r>
              <a:rPr lang="en-US" sz="2800" dirty="0" err="1" smtClean="0">
                <a:latin typeface="Lucida Console" panose="020B0609040504020204" pitchFamily="49" charset="0"/>
              </a:rPr>
              <a:t>a.City</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endParaRPr lang="en-US" sz="2800" dirty="0">
              <a:latin typeface="Lucida Console" panose="020B0609040504020204" pitchFamily="49" charset="0"/>
            </a:endParaRPr>
          </a:p>
        </p:txBody>
      </p:sp>
    </p:spTree>
    <p:extLst>
      <p:ext uri="{BB962C8B-B14F-4D97-AF65-F5344CB8AC3E}">
        <p14:creationId xmlns:p14="http://schemas.microsoft.com/office/powerpoint/2010/main" val="86735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sz="quarter" idx="10"/>
          </p:nvPr>
        </p:nvSpPr>
        <p:spPr/>
        <p:txBody>
          <a:bodyPr/>
          <a:lstStyle/>
          <a:p>
            <a:r>
              <a:rPr lang="en-US" dirty="0" err="1" smtClean="0"/>
              <a:t>PaaS</a:t>
            </a:r>
            <a:endParaRPr lang="en-US" dirty="0"/>
          </a:p>
          <a:p>
            <a:pPr lvl="1"/>
            <a:r>
              <a:rPr lang="en-US" dirty="0" smtClean="0"/>
              <a:t>Azure SQL Database</a:t>
            </a:r>
          </a:p>
          <a:p>
            <a:pPr lvl="1"/>
            <a:r>
              <a:rPr lang="en-US" dirty="0" smtClean="0"/>
              <a:t>MySQL</a:t>
            </a:r>
          </a:p>
          <a:p>
            <a:r>
              <a:rPr lang="en-US" dirty="0" smtClean="0"/>
              <a:t>IaaS</a:t>
            </a:r>
          </a:p>
          <a:p>
            <a:pPr lvl="1"/>
            <a:r>
              <a:rPr lang="en-US" dirty="0" smtClean="0"/>
              <a:t>SQL Server on VMs</a:t>
            </a:r>
          </a:p>
          <a:p>
            <a:pPr lvl="1"/>
            <a:r>
              <a:rPr lang="en-US" dirty="0" smtClean="0"/>
              <a:t>Oracle Database</a:t>
            </a:r>
          </a:p>
          <a:p>
            <a:pPr lvl="1"/>
            <a:r>
              <a:rPr lang="en-US" dirty="0" smtClean="0"/>
              <a:t>MySQL</a:t>
            </a:r>
          </a:p>
          <a:p>
            <a:pPr lvl="1"/>
            <a:r>
              <a:rPr lang="en-US" dirty="0" smtClean="0"/>
              <a:t>PostgreSQL</a:t>
            </a:r>
          </a:p>
          <a:p>
            <a:pPr lvl="1"/>
            <a:r>
              <a:rPr lang="en-US" dirty="0" smtClean="0"/>
              <a:t>And so many more ….</a:t>
            </a:r>
          </a:p>
          <a:p>
            <a:pPr lvl="1"/>
            <a:endParaRPr lang="en-US" dirty="0"/>
          </a:p>
        </p:txBody>
      </p:sp>
    </p:spTree>
    <p:extLst>
      <p:ext uri="{BB962C8B-B14F-4D97-AF65-F5344CB8AC3E}">
        <p14:creationId xmlns:p14="http://schemas.microsoft.com/office/powerpoint/2010/main" val="77311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4764831" cy="1569660"/>
          </a:xfrm>
          <a:prstGeom prst="rect">
            <a:avLst/>
          </a:prstGeom>
          <a:noFill/>
        </p:spPr>
        <p:txBody>
          <a:bodyPr wrap="none" rtlCol="0">
            <a:spAutoFit/>
          </a:bodyPr>
          <a:lstStyle/>
          <a:p>
            <a:r>
              <a:rPr lang="en-US" sz="3200" dirty="0" smtClean="0"/>
              <a:t>You have some form of </a:t>
            </a:r>
            <a:r>
              <a:rPr lang="en-US" sz="3200" u="sng" dirty="0" smtClean="0"/>
              <a:t>Key</a:t>
            </a:r>
            <a:r>
              <a:rPr lang="en-US" sz="3200" dirty="0" smtClean="0"/>
              <a:t>,</a:t>
            </a:r>
            <a:br>
              <a:rPr lang="en-US" sz="3200" dirty="0" smtClean="0"/>
            </a:br>
            <a:r>
              <a:rPr lang="en-US" sz="3200" dirty="0" smtClean="0"/>
              <a:t>Which you use to look-up</a:t>
            </a:r>
            <a:br>
              <a:rPr lang="en-US" sz="3200" dirty="0" smtClean="0"/>
            </a:br>
            <a:r>
              <a:rPr lang="en-US" sz="3200" dirty="0" smtClean="0"/>
              <a:t>an opaque </a:t>
            </a:r>
            <a:r>
              <a:rPr lang="en-US" sz="3200" u="sng" dirty="0" smtClean="0"/>
              <a:t>Value</a:t>
            </a:r>
            <a:endParaRPr lang="en-US" sz="32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r>
              <a:rPr lang="en-GB" sz="16000" dirty="0" smtClean="0"/>
              <a:t>Data landscape</a:t>
            </a:r>
          </a:p>
          <a:p>
            <a:pPr marL="0" indent="0">
              <a:buNone/>
            </a:pPr>
            <a:r>
              <a:rPr lang="en-GB" sz="16000" dirty="0" smtClean="0"/>
              <a:t>Azure and data</a:t>
            </a:r>
          </a:p>
          <a:p>
            <a:pPr marL="457046" lvl="1" indent="0">
              <a:buNone/>
            </a:pPr>
            <a:r>
              <a:rPr lang="en-GB" sz="12800" dirty="0" smtClean="0"/>
              <a:t>Key</a:t>
            </a:r>
            <a:endParaRPr lang="en-GB" sz="12800" dirty="0" smtClean="0"/>
          </a:p>
          <a:p>
            <a:pPr marL="457046" lvl="1" indent="0">
              <a:buNone/>
            </a:pPr>
            <a:r>
              <a:rPr lang="en-GB" sz="12800" dirty="0" smtClean="0"/>
              <a:t>Document</a:t>
            </a:r>
          </a:p>
          <a:p>
            <a:pPr marL="457046" lvl="1" indent="0">
              <a:buNone/>
            </a:pPr>
            <a:r>
              <a:rPr lang="en-GB" sz="12800" dirty="0" smtClean="0"/>
              <a:t>Graph</a:t>
            </a:r>
          </a:p>
          <a:p>
            <a:pPr marL="457046" lvl="1" indent="0">
              <a:buNone/>
            </a:pPr>
            <a:r>
              <a:rPr lang="en-GB" sz="12800" dirty="0" smtClean="0"/>
              <a:t>Column</a:t>
            </a:r>
          </a:p>
          <a:p>
            <a:pPr marL="457046" lvl="1" indent="0">
              <a:buNone/>
            </a:pPr>
            <a:r>
              <a:rPr lang="en-GB" sz="12800" dirty="0" smtClean="0"/>
              <a:t>Polyglot persistence</a:t>
            </a:r>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6120715"/>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 (non-durable)</a:t>
            </a:r>
          </a:p>
          <a:p>
            <a:endParaRPr lang="en-US" dirty="0" smtClean="0"/>
          </a:p>
          <a:p>
            <a:r>
              <a:rPr lang="en-US" dirty="0" err="1" smtClean="0"/>
              <a:t>IaaS</a:t>
            </a:r>
            <a:endParaRPr lang="en-US" dirty="0" smtClean="0"/>
          </a:p>
          <a:p>
            <a:pPr lvl="2"/>
            <a:r>
              <a:rPr lang="en-US" sz="3600" dirty="0" err="1" smtClean="0"/>
              <a:t>Redis</a:t>
            </a:r>
            <a:r>
              <a:rPr lang="en-US" sz="3600" dirty="0" smtClean="0"/>
              <a:t> (optionally durable)</a:t>
            </a:r>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smtClean="0"/>
              <a:t>Part of the NoSQL family of databases</a:t>
            </a:r>
          </a:p>
          <a:p>
            <a:r>
              <a:rPr lang="en-US" dirty="0" smtClean="0"/>
              <a:t>Built for simplicity, scale and performance</a:t>
            </a:r>
          </a:p>
          <a:p>
            <a:r>
              <a:rPr lang="en-US" dirty="0" smtClean="0"/>
              <a:t>Non-relational, no schema enforced</a:t>
            </a:r>
          </a:p>
          <a:p>
            <a:r>
              <a:rPr lang="en-US" dirty="0" smtClean="0"/>
              <a:t>Flexible query options</a:t>
            </a:r>
          </a:p>
        </p:txBody>
      </p:sp>
      <p:sp>
        <p:nvSpPr>
          <p:cNvPr id="3" name="Title 2"/>
          <p:cNvSpPr>
            <a:spLocks noGrp="1"/>
          </p:cNvSpPr>
          <p:nvPr>
            <p:ph type="title"/>
          </p:nvPr>
        </p:nvSpPr>
        <p:spPr>
          <a:xfrm>
            <a:off x="-367266" y="182215"/>
            <a:ext cx="11416266" cy="1063487"/>
          </a:xfrm>
        </p:spPr>
        <p:txBody>
          <a:bodyPr/>
          <a:lstStyle/>
          <a:p>
            <a:r>
              <a:rPr lang="en-US" dirty="0" smtClean="0"/>
              <a:t>    What’s a document database?</a:t>
            </a:r>
            <a:endParaRPr lang="en-US" dirty="0"/>
          </a:p>
        </p:txBody>
      </p:sp>
    </p:spTree>
    <p:extLst>
      <p:ext uri="{BB962C8B-B14F-4D97-AF65-F5344CB8AC3E}">
        <p14:creationId xmlns:p14="http://schemas.microsoft.com/office/powerpoint/2010/main" val="130201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required</a:t>
            </a:r>
          </a:p>
          <a:p>
            <a:r>
              <a:rPr lang="en-US" sz="3600" dirty="0" smtClean="0"/>
              <a:t>It </a:t>
            </a:r>
            <a:r>
              <a:rPr lang="en-US" sz="3600" dirty="0"/>
              <a:t>just </a:t>
            </a:r>
            <a:r>
              <a:rPr lang="en-US" sz="3600" dirty="0" smtClean="0"/>
              <a:t>works</a:t>
            </a:r>
          </a:p>
          <a:p>
            <a:r>
              <a:rPr lang="en-US" sz="3600" dirty="0" smtClean="0"/>
              <a:t>It’s fast (to get going, and in </a:t>
            </a:r>
            <a:r>
              <a:rPr lang="en-US" sz="3600" dirty="0" err="1" smtClean="0"/>
              <a:t>txs</a:t>
            </a:r>
            <a:r>
              <a:rPr lang="en-US" sz="3600" dirty="0" smtClean="0"/>
              <a:t>)</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endParaRPr lang="en-US" sz="3600" dirty="0" smtClean="0"/>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Ideal for complex connections</a:t>
            </a:r>
          </a:p>
          <a:p>
            <a:r>
              <a:rPr lang="en-US" dirty="0" smtClean="0"/>
              <a:t>Easy navigation between things (nodes) and connections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51" y="1245702"/>
            <a:ext cx="5941807" cy="3955015"/>
          </a:xfrm>
          <a:prstGeom prst="rect">
            <a:avLst/>
          </a:prstGeom>
        </p:spPr>
      </p:pic>
      <p:sp>
        <p:nvSpPr>
          <p:cNvPr id="2" name="TextBox 1"/>
          <p:cNvSpPr txBox="1"/>
          <p:nvPr/>
        </p:nvSpPr>
        <p:spPr>
          <a:xfrm>
            <a:off x="6345936" y="6093839"/>
            <a:ext cx="5846064" cy="584775"/>
          </a:xfrm>
          <a:prstGeom prst="rect">
            <a:avLst/>
          </a:prstGeom>
          <a:noFill/>
        </p:spPr>
        <p:txBody>
          <a:bodyPr wrap="square" rtlCol="0">
            <a:spAutoFit/>
          </a:bodyPr>
          <a:lstStyle/>
          <a:p>
            <a:r>
              <a:rPr lang="en-US" sz="1600" dirty="0" smtClean="0"/>
              <a:t>Photo credit: Will Powell – “Nashville Parthenon – HDR”</a:t>
            </a:r>
          </a:p>
          <a:p>
            <a:r>
              <a:rPr lang="en-US" sz="1600" dirty="0"/>
              <a:t>https://www.flickr.com/photos/powellizer/872909379</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4346062"/>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endParaRPr lang="en-US" sz="3600" dirty="0" smtClean="0"/>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rmAutofit fontScale="92500" lnSpcReduction="20000"/>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a:p>
            <a:endParaRPr lang="en-US" dirty="0" smtClean="0"/>
          </a:p>
        </p:txBody>
      </p:sp>
      <p:sp>
        <p:nvSpPr>
          <p:cNvPr id="5" name="Content Placeholder 4"/>
          <p:cNvSpPr>
            <a:spLocks noGrp="1"/>
          </p:cNvSpPr>
          <p:nvPr>
            <p:ph sz="quarter" idx="4294967295"/>
          </p:nvPr>
        </p:nvSpPr>
        <p:spPr>
          <a:xfrm>
            <a:off x="6572250" y="1371600"/>
            <a:ext cx="5619750" cy="4953000"/>
          </a:xfrm>
        </p:spPr>
        <p:txBody>
          <a:bodyPr>
            <a:norm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a:t>trillion </a:t>
            </a:r>
            <a:r>
              <a:rPr lang="en-US" sz="3600" dirty="0"/>
              <a:t>gigabytes* in 2013</a:t>
            </a:r>
          </a:p>
          <a:p>
            <a:endParaRPr lang="en-US" dirty="0"/>
          </a:p>
          <a:p>
            <a:r>
              <a:rPr lang="en-US" dirty="0"/>
              <a:t>IDC projections:</a:t>
            </a:r>
          </a:p>
          <a:p>
            <a:pPr marL="399915" lvl="1"/>
            <a:r>
              <a:rPr lang="en-US" sz="4000" dirty="0"/>
              <a:t>44 trillion gigabytes by 2020</a:t>
            </a:r>
          </a:p>
          <a:p>
            <a:pPr marL="399915" lvl="1"/>
            <a:r>
              <a:rPr lang="en-US" sz="4400" dirty="0"/>
              <a:t>180 trillion gigabytes by 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5291138"/>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2" name="Content Placeholder 1"/>
          <p:cNvSpPr>
            <a:spLocks noGrp="1"/>
          </p:cNvSpPr>
          <p:nvPr>
            <p:ph type="body" sz="quarter" idx="10"/>
          </p:nvPr>
        </p:nvSpPr>
        <p:spPr/>
        <p:txBody>
          <a:bodyPr/>
          <a:lstStyle/>
          <a:p>
            <a:r>
              <a:rPr lang="en-US" dirty="0" smtClean="0"/>
              <a:t>Choices, choices, choices! How to choose?</a:t>
            </a:r>
          </a:p>
          <a:p>
            <a:r>
              <a:rPr lang="en-US" dirty="0" smtClean="0"/>
              <a:t>Introducing polyglot persistence</a:t>
            </a:r>
          </a:p>
          <a:p>
            <a:r>
              <a:rPr lang="en-US" dirty="0" smtClean="0"/>
              <a:t>Demo – Shopping site</a:t>
            </a:r>
          </a:p>
          <a:p>
            <a:r>
              <a:rPr lang="en-US" dirty="0" smtClean="0"/>
              <a:t>Challenges</a:t>
            </a:r>
          </a:p>
          <a:p>
            <a:r>
              <a:rPr lang="en-US" dirty="0" smtClean="0"/>
              <a:t>Benefits</a:t>
            </a:r>
          </a:p>
          <a:p>
            <a:pPr marL="0" indent="0">
              <a:buNone/>
            </a:pPr>
            <a:r>
              <a:rPr lang="en-US" dirty="0" smtClean="0"/>
              <a:t> </a:t>
            </a:r>
            <a:endParaRPr lang="en-US" dirty="0"/>
          </a:p>
        </p:txBody>
      </p:sp>
    </p:spTree>
    <p:extLst>
      <p:ext uri="{BB962C8B-B14F-4D97-AF65-F5344CB8AC3E}">
        <p14:creationId xmlns:p14="http://schemas.microsoft.com/office/powerpoint/2010/main" val="2025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737653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19387"/>
          <a:stretch/>
        </p:blipFill>
        <p:spPr>
          <a:xfrm>
            <a:off x="450579" y="114858"/>
            <a:ext cx="5180200" cy="6635483"/>
          </a:xfrm>
        </p:spPr>
      </p:pic>
      <p:sp>
        <p:nvSpPr>
          <p:cNvPr id="8" name="TextBox 7"/>
          <p:cNvSpPr txBox="1"/>
          <p:nvPr/>
        </p:nvSpPr>
        <p:spPr>
          <a:xfrm rot="19114082">
            <a:off x="719726" y="2674108"/>
            <a:ext cx="3775393" cy="2215991"/>
          </a:xfrm>
          <a:prstGeom prst="rect">
            <a:avLst/>
          </a:prstGeom>
          <a:noFill/>
        </p:spPr>
        <p:txBody>
          <a:bodyPr wrap="none" rtlCol="0">
            <a:spAutoFit/>
          </a:bodyPr>
          <a:lstStyle/>
          <a:p>
            <a:r>
              <a:rPr lang="en-US" sz="13800" b="1" dirty="0" smtClean="0">
                <a:solidFill>
                  <a:srgbClr val="FF0000"/>
                </a:solidFill>
              </a:rPr>
              <a:t>2012</a:t>
            </a:r>
            <a:endParaRPr lang="en-US" sz="13800" b="1" dirty="0">
              <a:solidFill>
                <a:srgbClr val="FF0000"/>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270" y="122205"/>
            <a:ext cx="5600753" cy="6631291"/>
          </a:xfrm>
          <a:prstGeom prst="rect">
            <a:avLst/>
          </a:prstGeom>
        </p:spPr>
      </p:pic>
    </p:spTree>
    <p:extLst>
      <p:ext uri="{BB962C8B-B14F-4D97-AF65-F5344CB8AC3E}">
        <p14:creationId xmlns:p14="http://schemas.microsoft.com/office/powerpoint/2010/main" val="2913516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3867964"/>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Tree>
    <p:extLst>
      <p:ext uri="{BB962C8B-B14F-4D97-AF65-F5344CB8AC3E}">
        <p14:creationId xmlns:p14="http://schemas.microsoft.com/office/powerpoint/2010/main" val="16521535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773888"/>
          </a:xfrm>
        </p:spPr>
        <p:txBody>
          <a:bodyPr/>
          <a:lstStyle/>
          <a:p>
            <a:pPr marL="0" indent="0">
              <a:buNone/>
            </a:pPr>
            <a:r>
              <a:rPr lang="en-US" sz="4000" dirty="0" smtClean="0"/>
              <a:t>Data varies in structure:</a:t>
            </a:r>
          </a:p>
          <a:p>
            <a:pPr lvl="2"/>
            <a:r>
              <a:rPr lang="en-US" sz="3600" dirty="0" smtClean="0"/>
              <a:t>Structured, Semi-Structured, unstructured</a:t>
            </a:r>
          </a:p>
          <a:p>
            <a:pPr marL="0" indent="0">
              <a:buNone/>
            </a:pPr>
            <a:endParaRPr lang="en-US" sz="2400" dirty="0" smtClean="0"/>
          </a:p>
          <a:p>
            <a:pPr marL="0" indent="0">
              <a:buNone/>
            </a:pPr>
            <a:r>
              <a:rPr lang="en-US" sz="4000" dirty="0" smtClean="0"/>
              <a:t>Data is not used in the same way:</a:t>
            </a:r>
            <a:endParaRPr lang="en-US" sz="4000" dirty="0"/>
          </a:p>
          <a:p>
            <a:pPr lvl="2"/>
            <a:r>
              <a:rPr lang="en-US" sz="3600" dirty="0" smtClean="0"/>
              <a:t>Some data relates to other data</a:t>
            </a:r>
          </a:p>
          <a:p>
            <a:pPr lvl="2"/>
            <a:r>
              <a:rPr lang="en-US" sz="3600" dirty="0" smtClean="0"/>
              <a:t>Some data is related to many other pieces of data, which in turn are inter-related</a:t>
            </a:r>
          </a:p>
          <a:p>
            <a:pPr lvl="2"/>
            <a:r>
              <a:rPr lang="en-US" sz="3600" dirty="0" smtClean="0"/>
              <a:t>Some data is self contained</a:t>
            </a:r>
          </a:p>
          <a:p>
            <a:pPr lvl="2"/>
            <a:r>
              <a:rPr lang="en-US" sz="3600" dirty="0" smtClean="0"/>
              <a:t>Some data is queried</a:t>
            </a:r>
          </a:p>
          <a:p>
            <a:pPr>
              <a:buFontTx/>
              <a:buChar char="-"/>
            </a:pPr>
            <a:endParaRPr lang="en-US" sz="2400" dirty="0" smtClean="0"/>
          </a:p>
        </p:txBody>
      </p:sp>
    </p:spTree>
    <p:extLst>
      <p:ext uri="{BB962C8B-B14F-4D97-AF65-F5344CB8AC3E}">
        <p14:creationId xmlns:p14="http://schemas.microsoft.com/office/powerpoint/2010/main" val="2383259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7652</TotalTime>
  <Words>1458</Words>
  <Application>Microsoft Macintosh PowerPoint</Application>
  <PresentationFormat>Widescreen</PresentationFormat>
  <Paragraphs>404</Paragraphs>
  <Slides>56</Slides>
  <Notes>33</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Agenda</vt:lpstr>
      <vt:lpstr>The Data Landscape</vt:lpstr>
      <vt:lpstr>So much data!</vt:lpstr>
      <vt:lpstr>Data growth</vt:lpstr>
      <vt:lpstr>PowerPoint Presentation</vt:lpstr>
      <vt:lpstr>PowerPoint Presentation</vt:lpstr>
      <vt:lpstr>The shape of data</vt:lpstr>
      <vt:lpstr>The shape of data</vt:lpstr>
      <vt:lpstr>The shape of data</vt:lpstr>
      <vt:lpstr>PowerPoint Presentation</vt:lpstr>
      <vt:lpstr>    What’s a relational database?</vt:lpstr>
      <vt:lpstr>Why a relational database? Optimal:</vt:lpstr>
      <vt:lpstr>Less optimal?</vt:lpstr>
      <vt:lpstr>Playing with SQL</vt:lpstr>
      <vt:lpstr>Options in Azure?</vt:lpstr>
      <vt:lpstr>Key/value databases</vt:lpstr>
      <vt:lpstr>    What’s a key/value store?</vt:lpstr>
      <vt:lpstr>Why use a Key/Value store?</vt:lpstr>
      <vt:lpstr>Less optimal?</vt:lpstr>
      <vt:lpstr>Options in Azure?</vt:lpstr>
      <vt:lpstr>Document databases</vt:lpstr>
      <vt:lpstr>    What’s a document database?</vt:lpstr>
      <vt:lpstr>    What’s a document database?</vt:lpstr>
      <vt:lpstr>    What’s a document database?</vt:lpstr>
      <vt:lpstr>Developer Appeal</vt:lpstr>
      <vt:lpstr>Use Cases and Applicability</vt:lpstr>
      <vt:lpstr>Less optimal use</vt:lpstr>
      <vt:lpstr>Options in Azure?</vt:lpstr>
      <vt:lpstr>Example query: DocumentDB</vt:lpstr>
      <vt:lpstr>Graph databases</vt:lpstr>
      <vt:lpstr>    What’s a graph database?</vt:lpstr>
      <vt:lpstr>What’s a graph database?</vt:lpstr>
      <vt:lpstr>Why a graph database? Why not?</vt:lpstr>
      <vt:lpstr>Why a graph database? Why not?</vt:lpstr>
      <vt:lpstr>Options in Azure?</vt:lpstr>
      <vt:lpstr>Example query: Neo4j</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vt:lpstr>
      <vt:lpstr>Do we have to compromise?</vt:lpstr>
      <vt:lpstr>Imagine… a shopping site</vt:lpstr>
      <vt:lpstr>Challenges?</vt:lpstr>
      <vt:lpstr>Challenges challenged</vt:lpstr>
      <vt:lpstr>Benefits</vt:lpstr>
      <vt:lpstr>Summary</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157</cp:revision>
  <dcterms:created xsi:type="dcterms:W3CDTF">2013-02-15T23:12:42Z</dcterms:created>
  <dcterms:modified xsi:type="dcterms:W3CDTF">2016-04-16T00:09:45Z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